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88" r:id="rId2"/>
  </p:sldMasterIdLst>
  <p:notesMasterIdLst>
    <p:notesMasterId r:id="rId20"/>
  </p:notesMasterIdLst>
  <p:handoutMasterIdLst>
    <p:handoutMasterId r:id="rId21"/>
  </p:handoutMasterIdLst>
  <p:sldIdLst>
    <p:sldId id="259" r:id="rId3"/>
    <p:sldId id="257" r:id="rId4"/>
    <p:sldId id="278" r:id="rId5"/>
    <p:sldId id="303" r:id="rId6"/>
    <p:sldId id="301" r:id="rId7"/>
    <p:sldId id="258" r:id="rId8"/>
    <p:sldId id="271" r:id="rId9"/>
    <p:sldId id="296" r:id="rId10"/>
    <p:sldId id="275" r:id="rId11"/>
    <p:sldId id="292" r:id="rId12"/>
    <p:sldId id="304" r:id="rId13"/>
    <p:sldId id="282" r:id="rId14"/>
    <p:sldId id="280" r:id="rId15"/>
    <p:sldId id="302" r:id="rId16"/>
    <p:sldId id="284" r:id="rId17"/>
    <p:sldId id="299" r:id="rId18"/>
    <p:sldId id="267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6516" autoAdjust="0"/>
  </p:normalViewPr>
  <p:slideViewPr>
    <p:cSldViewPr snapToObjects="1">
      <p:cViewPr varScale="1">
        <p:scale>
          <a:sx n="106" d="100"/>
          <a:sy n="106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elco-primary\commissioner\Economic%20Development\Economic%20Development%201\State%20of%20the%20County\Stats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82753718285501"/>
          <c:y val="0"/>
          <c:w val="0.68694335083114599"/>
          <c:h val="0.89886716243802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Sheet1!$D$2:$D$11</c:f>
              <c:strCache>
                <c:ptCount val="10"/>
                <c:pt idx="0">
                  <c:v>Wholesale</c:v>
                </c:pt>
                <c:pt idx="1">
                  <c:v>Transport &amp; Utilities</c:v>
                </c:pt>
                <c:pt idx="2">
                  <c:v>Manufacturing</c:v>
                </c:pt>
                <c:pt idx="3">
                  <c:v>Other</c:v>
                </c:pt>
                <c:pt idx="4">
                  <c:v>Financial Activities</c:v>
                </c:pt>
                <c:pt idx="5">
                  <c:v>Education &amp; Health</c:v>
                </c:pt>
                <c:pt idx="6">
                  <c:v>Government</c:v>
                </c:pt>
                <c:pt idx="7">
                  <c:v>Retail</c:v>
                </c:pt>
                <c:pt idx="8">
                  <c:v>Leisure &amp; Hospitality</c:v>
                </c:pt>
                <c:pt idx="9">
                  <c:v>Prof. &amp; Bus. Services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0.03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0.08</c:v>
                </c:pt>
                <c:pt idx="5">
                  <c:v>0.09</c:v>
                </c:pt>
                <c:pt idx="6">
                  <c:v>0.11</c:v>
                </c:pt>
                <c:pt idx="7">
                  <c:v>0.14000000000000001</c:v>
                </c:pt>
                <c:pt idx="8">
                  <c:v>0.15</c:v>
                </c:pt>
                <c:pt idx="9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7-4589-B546-40480CCF2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881640"/>
        <c:axId val="492884696"/>
      </c:barChart>
      <c:catAx>
        <c:axId val="492881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92884696"/>
        <c:crosses val="autoZero"/>
        <c:auto val="1"/>
        <c:lblAlgn val="ctr"/>
        <c:lblOffset val="100"/>
        <c:noMultiLvlLbl val="0"/>
      </c:catAx>
      <c:valAx>
        <c:axId val="4928846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92881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0.55833</cdr:x>
      <cdr:y>0.55556</cdr:y>
    </cdr:from>
    <cdr:to>
      <cdr:x>0.98333</cdr:x>
      <cdr:y>0.68889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3810000"/>
          <a:ext cx="3886200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Delaware County Workforce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88" tIns="46543" rIns="93088" bIns="46543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90EF33D-51E4-4226-B675-E7816AFF04B0}" type="datetimeFigureOut">
              <a:rPr lang="en-US"/>
              <a:pPr>
                <a:defRPr/>
              </a:pPr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88" tIns="46543" rIns="93088" bIns="46543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88" tIns="46543" rIns="93088" bIns="46543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3E0796D-3173-46A5-83F2-E75E8412A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067" tIns="44034" rIns="88067" bIns="4403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067" tIns="44034" rIns="88067" bIns="4403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D120A42-BA92-4DEC-9770-BBFA133E16E1}" type="datetimeFigureOut">
              <a:rPr lang="en-US"/>
              <a:pPr>
                <a:defRPr/>
              </a:pPr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258" tIns="43630" rIns="87258" bIns="436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067" tIns="44034" rIns="88067" bIns="44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067" tIns="44034" rIns="88067" bIns="4403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067" tIns="44034" rIns="88067" bIns="4403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2177CF8-DB1F-46F3-A4A9-FDE2C4E81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039B7-8429-4F5E-A3B6-FC0E341CD9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E26D4-56AC-47CE-AADA-2E0ED535770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67A05-89AF-4CEC-B27E-936CBE9FF52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American Howa:  Moved facility from KY to Delaware –expanded to 70 jobs; RxScan moved from residential to Old State-kept them from moving to Dublin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420C-BFC5-415E-9EB2-999852D3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9487-3B4D-47E4-ACAE-CCB1ED2A2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4725"/>
            <a:ext cx="2057400" cy="5162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4725"/>
            <a:ext cx="6019800" cy="5162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5EC6-656F-4082-A33B-375CFDD78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CD38-EC5C-4B78-8BDB-6D2DE73A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F350-E2A1-408C-BDEA-24114430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8AD-6ED7-430A-A8AA-094476BAE94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9E96-65D1-4814-B68B-1AF01AF78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FDD8-E5FC-44EB-87E2-6C36BA8D3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0A7B-D885-4526-8215-9D67B69FE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9300"/>
            <a:ext cx="4038600" cy="411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9300"/>
            <a:ext cx="4038600" cy="411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2A001-EBC2-440F-B444-8AD35A2C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58FD-EC91-434B-9425-5E172056B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0AB4-17FB-487A-A77B-3947FBCE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BAAF-590F-46AA-B644-1ADF0DE7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132A-60CB-4D20-9D45-539FDB061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093C-B181-4E9F-BA9D-ECB9352C7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cap="all" spc="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/>
            </a:lvl1pPr>
          </a:lstStyle>
          <a:p>
            <a:pPr>
              <a:defRPr/>
            </a:pPr>
            <a:fld id="{95ABDE99-B70D-4598-9525-09FBD5E4A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cap="all" spc="300"/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5pPr>
      <a:lvl6pPr marL="457200"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6pPr>
      <a:lvl7pPr marL="914400"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7pPr>
      <a:lvl8pPr marL="1371600"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8pPr>
      <a:lvl9pPr marL="1828800"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>
          <a:solidFill>
            <a:schemeClr val="tx2"/>
          </a:solidFill>
          <a:latin typeface="+mn-lt"/>
          <a:cs typeface="+mn-cs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>
          <a:solidFill>
            <a:schemeClr val="tx1"/>
          </a:solidFill>
          <a:latin typeface="+mn-lt"/>
          <a:cs typeface="+mn-cs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>
          <a:solidFill>
            <a:schemeClr val="tx2"/>
          </a:solidFill>
          <a:latin typeface="+mn-lt"/>
          <a:cs typeface="+mn-cs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+mn-lt"/>
          <a:cs typeface="+mn-cs"/>
        </a:defRPr>
      </a:lvl5pPr>
      <a:lvl6pPr marL="4572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+mn-lt"/>
          <a:cs typeface="+mn-cs"/>
        </a:defRPr>
      </a:lvl6pPr>
      <a:lvl7pPr marL="9144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+mn-lt"/>
          <a:cs typeface="+mn-cs"/>
        </a:defRPr>
      </a:lvl7pPr>
      <a:lvl8pPr marL="1371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+mn-lt"/>
          <a:cs typeface="+mn-cs"/>
        </a:defRPr>
      </a:lvl8pPr>
      <a:lvl9pPr marL="18288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cap="all" spc="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/>
            </a:lvl1pPr>
          </a:lstStyle>
          <a:p>
            <a:pPr>
              <a:defRPr/>
            </a:pPr>
            <a:fld id="{3C52A2C7-4631-4A15-9D16-3909175EE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cap="all" spc="3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hf sldNum="0" hdr="0" ftr="0" dt="0"/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2971800" y="1524000"/>
            <a:ext cx="6172200" cy="1219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kern="1200" cap="all" dirty="0">
                <a:solidFill>
                  <a:schemeClr val="bg1"/>
                </a:solidFill>
                <a:latin typeface="Arial Black" pitchFamily="34" charset="0"/>
                <a:ea typeface="+mj-ea"/>
              </a:rPr>
              <a:t>County Update</a:t>
            </a:r>
          </a:p>
        </p:txBody>
      </p:sp>
      <p:pic>
        <p:nvPicPr>
          <p:cNvPr id="4" name="Picture 2" descr="del_county1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21336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3244850" y="3505200"/>
            <a:ext cx="56705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800" b="1" i="1" dirty="0">
                <a:solidFill>
                  <a:schemeClr val="bg1"/>
                </a:solidFill>
                <a:latin typeface="Arial Black" pitchFamily="34" charset="0"/>
              </a:rPr>
              <a:t>Commissioners</a:t>
            </a:r>
          </a:p>
          <a:p>
            <a:pPr lvl="2"/>
            <a:endParaRPr lang="en-US" sz="2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lvl="2"/>
            <a:r>
              <a:rPr lang="en-US" b="1" i="1" dirty="0">
                <a:solidFill>
                  <a:schemeClr val="bg1"/>
                </a:solidFill>
                <a:latin typeface="Arial Black" pitchFamily="34" charset="0"/>
              </a:rPr>
              <a:t>Dennis Stapleton</a:t>
            </a:r>
          </a:p>
          <a:p>
            <a:pPr lvl="2"/>
            <a:r>
              <a:rPr lang="en-US" b="1" i="1" dirty="0">
                <a:solidFill>
                  <a:schemeClr val="bg1"/>
                </a:solidFill>
                <a:latin typeface="Arial Black" pitchFamily="34" charset="0"/>
              </a:rPr>
              <a:t>Gary Merrell</a:t>
            </a:r>
          </a:p>
          <a:p>
            <a:pPr lvl="2"/>
            <a:r>
              <a:rPr lang="en-US" b="1" i="1" dirty="0">
                <a:solidFill>
                  <a:schemeClr val="bg1"/>
                </a:solidFill>
                <a:latin typeface="Arial Black" pitchFamily="34" charset="0"/>
              </a:rPr>
              <a:t>Ken O’Brien</a:t>
            </a:r>
          </a:p>
          <a:p>
            <a:pPr lvl="2"/>
            <a:endParaRPr lang="en-US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lvl="2"/>
            <a:endParaRPr lang="en-US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lvl="2"/>
            <a:endParaRPr lang="en-US" sz="2800" dirty="0">
              <a:latin typeface="Calibri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381000" y="60198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Genoa Twp Business Association 5/1/2013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lyoakum\Desktop\Picture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1200" cap="all">
                <a:solidFill>
                  <a:schemeClr val="bg1"/>
                </a:solidFill>
                <a:latin typeface="Arial Black" pitchFamily="34" charset="0"/>
                <a:ea typeface="+mj-ea"/>
              </a:rPr>
              <a:t>Housing Starts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524000" y="838200"/>
            <a:ext cx="6705600" cy="1354138"/>
          </a:xfrm>
          <a:prstGeom prst="rect">
            <a:avLst/>
          </a:prstGeom>
          <a:solidFill>
            <a:schemeClr val="accent1">
              <a:alpha val="3215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Households:			62,760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Median Age: 			37.4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Median Household Income;	$88,060</a:t>
            </a:r>
          </a:p>
          <a:p>
            <a:r>
              <a:rPr lang="en-US" sz="1000" b="1" dirty="0" err="1">
                <a:solidFill>
                  <a:schemeClr val="bg1"/>
                </a:solidFill>
              </a:rPr>
              <a:t>Columbus2020</a:t>
            </a:r>
            <a:r>
              <a:rPr lang="en-US" sz="1000" b="1" dirty="0">
                <a:solidFill>
                  <a:schemeClr val="bg1"/>
                </a:solidFill>
              </a:rPr>
              <a:t>: US Census, 2008-2010 average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Licenses &amp; Permits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83772" cy="37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7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1200" cap="all">
                <a:solidFill>
                  <a:schemeClr val="bg1"/>
                </a:solidFill>
                <a:latin typeface="Arial Black" pitchFamily="34" charset="0"/>
                <a:ea typeface="+mj-ea"/>
              </a:rPr>
              <a:t>Economic Development</a:t>
            </a:r>
          </a:p>
        </p:txBody>
      </p:sp>
      <p:sp>
        <p:nvSpPr>
          <p:cNvPr id="34820" name="Content Placeholder 7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Columbus 2020! (One of six state partners of </a:t>
            </a:r>
            <a:r>
              <a:rPr lang="en-US" sz="3600" dirty="0" err="1">
                <a:solidFill>
                  <a:schemeClr val="bg1"/>
                </a:solidFill>
              </a:rPr>
              <a:t>JobsOhio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Retail gains-</a:t>
            </a:r>
            <a:r>
              <a:rPr lang="en-US" sz="3600" dirty="0" err="1">
                <a:solidFill>
                  <a:schemeClr val="bg1"/>
                </a:solidFill>
              </a:rPr>
              <a:t>Cabela’s</a:t>
            </a:r>
            <a:r>
              <a:rPr lang="en-US" sz="3600" dirty="0">
                <a:solidFill>
                  <a:schemeClr val="bg1"/>
                </a:solidFill>
              </a:rPr>
              <a:t> &amp; Menards</a:t>
            </a:r>
          </a:p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I-71/</a:t>
            </a:r>
            <a:r>
              <a:rPr lang="en-US" sz="3600" dirty="0" err="1">
                <a:solidFill>
                  <a:schemeClr val="bg1"/>
                </a:solidFill>
              </a:rPr>
              <a:t>US36</a:t>
            </a:r>
            <a:r>
              <a:rPr lang="en-US" sz="3600" dirty="0">
                <a:solidFill>
                  <a:schemeClr val="bg1"/>
                </a:solidFill>
              </a:rPr>
              <a:t> Update ???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Sawmill Pkwy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Sewer Master Plan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6" descr="JobsOhioReg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3733800"/>
            <a:ext cx="295116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1200" cap="all">
                <a:solidFill>
                  <a:schemeClr val="bg1"/>
                </a:solidFill>
                <a:latin typeface="Arial Black" pitchFamily="34" charset="0"/>
                <a:ea typeface="+mj-ea"/>
              </a:rPr>
              <a:t>Department Highlights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kern="1200" spc="3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Regional Sewer District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n-ea"/>
              </a:rPr>
              <a:t>Delaware County owns and operates two regional wastewater treatment plants, seven package plants, twenty-five pump stations, and approximately 430 miles of gravity sewer, 33 miles of force main and 9,650 manholes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sz="2800" kern="1200" dirty="0">
              <a:solidFill>
                <a:schemeClr val="bg1"/>
              </a:solidFill>
              <a:latin typeface="+mj-lt"/>
              <a:ea typeface="+mn-ea"/>
            </a:endParaRP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n-ea"/>
              </a:rPr>
              <a:t>Design capacity is approximately 17.3 million gallons per day (MGD).  In 2011, the combined average flow through the plants was approximately 9 MGD or 53% of the overall capacity.  Flow is up 1 MGD from last year due to more users and rainfall (up this year) infiltrating the system.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en-US" b="1" kern="1200" spc="30" dirty="0">
              <a:solidFill>
                <a:schemeClr val="bg1"/>
              </a:solidFill>
              <a:latin typeface="Arial Black" pitchFamily="34" charset="0"/>
              <a:ea typeface="+mn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en-US" b="1" kern="1200" spc="30" dirty="0">
              <a:solidFill>
                <a:schemeClr val="bg1"/>
              </a:solidFill>
              <a:latin typeface="Arial Black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cap="all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9-1-1 Center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spc="30" dirty="0">
                <a:latin typeface="+mn-lt"/>
                <a:ea typeface="+mn-ea"/>
              </a:rPr>
              <a:t>Total calls taken :114,236  (71,454 administrative)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spc="30" dirty="0">
                <a:latin typeface="+mn-lt"/>
                <a:ea typeface="+mn-ea"/>
              </a:rPr>
              <a:t>9-1-1 landline calls: 12,757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spc="30" dirty="0">
                <a:latin typeface="+mn-lt"/>
                <a:ea typeface="+mn-ea"/>
              </a:rPr>
              <a:t>9-1-1 wireless calls: 30,025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1200" spc="30" dirty="0">
                <a:latin typeface="+mn-lt"/>
                <a:ea typeface="+mn-ea"/>
              </a:rPr>
              <a:t>Total dispatched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kern="1200" dirty="0">
                <a:latin typeface="+mn-lt"/>
                <a:ea typeface="+mn-ea"/>
              </a:rPr>
              <a:t>Officer initiated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2400" kern="1200" dirty="0">
                <a:latin typeface="+mn-lt"/>
                <a:ea typeface="+mn-ea"/>
              </a:rPr>
              <a:t>64,667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kern="1200" spc="30" dirty="0">
              <a:latin typeface="+mn-lt"/>
              <a:ea typeface="+mn-ea"/>
            </a:endParaRPr>
          </a:p>
        </p:txBody>
      </p:sp>
      <p:pic>
        <p:nvPicPr>
          <p:cNvPr id="40963" name="Picture 4" descr="911 Center Dispatch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984500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911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95250"/>
            <a:ext cx="1171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429000" y="609600"/>
            <a:ext cx="5715000" cy="1193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kern="1200" cap="all">
                <a:solidFill>
                  <a:schemeClr val="bg1"/>
                </a:solidFill>
                <a:latin typeface="Arial Black" pitchFamily="34" charset="0"/>
                <a:ea typeface="+mj-ea"/>
              </a:rPr>
              <a:t>DCEMS</a:t>
            </a:r>
            <a:br>
              <a:rPr lang="en-US" sz="2700" kern="1200" cap="all">
                <a:solidFill>
                  <a:schemeClr val="bg1"/>
                </a:solidFill>
                <a:latin typeface="Arial Black" pitchFamily="34" charset="0"/>
                <a:ea typeface="+mj-ea"/>
              </a:rPr>
            </a:br>
            <a:r>
              <a:rPr lang="en-US" sz="2700" kern="1200" cap="all">
                <a:solidFill>
                  <a:schemeClr val="bg1"/>
                </a:solidFill>
                <a:latin typeface="Arial Black" pitchFamily="34" charset="0"/>
                <a:ea typeface="+mj-ea"/>
              </a:rPr>
              <a:t>Emergency Medical Services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2133600"/>
            <a:ext cx="80772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Ten Advanced Life Support  Medical Transport Units</a:t>
            </a:r>
          </a:p>
          <a:p>
            <a:pPr>
              <a:defRPr/>
            </a:pPr>
            <a:endParaRPr lang="en-US" sz="10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All Staffed with Three Paramedics 24/7/365, Plus Command Staff</a:t>
            </a:r>
          </a:p>
          <a:p>
            <a:pPr>
              <a:defRPr/>
            </a:pPr>
            <a:endParaRPr lang="en-US" sz="10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Approximately 8,000 Patient Contacts Annually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16843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0"/>
            <a:ext cx="4902200" cy="188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990" name="Picture 7" descr="40 years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3622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70852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u="sng" kern="1200" spc="30" dirty="0"/>
              <a:t>Legislative Agenda</a:t>
            </a:r>
            <a:endParaRPr lang="en-US" sz="3200" u="sng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kern="1200" spc="3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kern="1200" spc="30" dirty="0"/>
              <a:t>Preserve adequate funding for county services</a:t>
            </a:r>
            <a:endParaRPr lang="en-US" sz="2000" kern="120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kern="1200" spc="30" dirty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400" kern="1200" spc="30" dirty="0"/>
              <a:t>Expand shared Services Opportunities within county government-(phones/technology)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kern="1200" spc="30" dirty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400" kern="1200" spc="30" dirty="0"/>
              <a:t>Reduce unfunded mandates-</a:t>
            </a:r>
            <a:r>
              <a:rPr lang="en-US" sz="1800" kern="1200" spc="30" dirty="0"/>
              <a:t>(elections, veterans services, indigent defense)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kern="1200" spc="30" dirty="0">
              <a:latin typeface="+mn-lt"/>
              <a:ea typeface="+mn-ea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565275"/>
            <a:ext cx="4038600" cy="470852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u="sng" kern="1200" spc="30" dirty="0"/>
              <a:t>Looking Ahead</a:t>
            </a:r>
            <a:endParaRPr lang="en-US" sz="3600" u="sng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kern="1200" spc="30" dirty="0">
                <a:latin typeface="+mn-lt"/>
                <a:ea typeface="+mn-ea"/>
              </a:rPr>
              <a:t>Complete Facility Study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kern="1200" spc="30" dirty="0"/>
              <a:t>Sawmill Pkwy Discussion</a:t>
            </a:r>
            <a:endParaRPr lang="en-US" sz="32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kern="1200" spc="30" dirty="0"/>
              <a:t>EMS Billing &amp; Changes to service</a:t>
            </a: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kern="1200" spc="30" dirty="0">
                <a:latin typeface="+mn-lt"/>
                <a:ea typeface="+mn-ea"/>
              </a:rPr>
              <a:t>9-11 System Upgrade-$6 million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kern="1200" spc="30" dirty="0">
              <a:latin typeface="+mn-lt"/>
              <a:ea typeface="+mn-ea"/>
            </a:endParaRPr>
          </a:p>
        </p:txBody>
      </p:sp>
      <p:sp>
        <p:nvSpPr>
          <p:cNvPr id="43016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381000" y="274638"/>
            <a:ext cx="83058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1200" cap="all" dirty="0">
                <a:solidFill>
                  <a:schemeClr val="tx1"/>
                </a:solidFill>
                <a:latin typeface="+mj-lt"/>
                <a:ea typeface="+mj-ea"/>
              </a:rPr>
              <a:t>Looking Ahead &amp; Legislative agenda for  </a:t>
            </a:r>
            <a:r>
              <a:rPr lang="en-US" sz="3200" kern="1200" cap="all" dirty="0" err="1">
                <a:solidFill>
                  <a:schemeClr val="tx1"/>
                </a:solidFill>
                <a:latin typeface="+mj-lt"/>
                <a:ea typeface="+mj-ea"/>
              </a:rPr>
              <a:t>CCAO</a:t>
            </a:r>
            <a:r>
              <a:rPr lang="en-US" sz="3200" kern="1200" cap="all" dirty="0">
                <a:solidFill>
                  <a:schemeClr val="tx1"/>
                </a:solidFill>
                <a:latin typeface="+mj-lt"/>
                <a:ea typeface="+mj-ea"/>
              </a:rPr>
              <a:t> Counties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762000" y="274638"/>
            <a:ext cx="7924800" cy="9858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kern="1200" cap="all" dirty="0">
                <a:solidFill>
                  <a:srgbClr val="FF0000"/>
                </a:solidFill>
                <a:latin typeface="Arial Black" pitchFamily="34" charset="0"/>
                <a:ea typeface="+mj-ea"/>
              </a:rPr>
              <a:t>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152400" y="117475"/>
            <a:ext cx="8610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</a:rPr>
              <a:t>County Government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Created by Ohio Revised Code-Important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Average 1,000 employees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( Sheriff -215; EMS-160)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lvl="3"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$44.9 Million payroll &amp; 20.1 million in benefits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One of Top 50 Employers in central Ohio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(Chase: 9,800; Kroger’s: 2,200)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Commissioners oversee approximately 	400 employees in 11 divisions.</a:t>
            </a:r>
          </a:p>
          <a:p>
            <a:pPr algn="ctr"/>
            <a:endParaRPr lang="en-US" sz="22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Black" pitchFamily="34" charset="0"/>
              </a:rPr>
              <a:t>Tim Hansley, County Administrator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Black" pitchFamily="34" charset="0"/>
              </a:rPr>
              <a:t>Dawn Huston, Assistant County Administrator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Black" pitchFamily="34" charset="0"/>
              </a:rPr>
              <a:t>Si Kille, Fiscal Services Director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 Black" pitchFamily="34" charset="0"/>
              </a:rPr>
              <a:t>Jennifer Walraven, Clerk to the Commissioners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    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2819400"/>
            <a:ext cx="4022725" cy="3209925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Administrative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Child Support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Communications Manager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Economic Development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Emergency Medical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9-1-1 Center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Emergency Management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Environmental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Facilities/Maintenance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/>
              <a:t>Fiscal Services</a:t>
            </a:r>
            <a:endParaRPr lang="en-US" kern="1200" spc="30" dirty="0">
              <a:latin typeface="+mn-lt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spc="30" dirty="0">
                <a:latin typeface="+mn-lt"/>
                <a:ea typeface="+mn-ea"/>
              </a:rPr>
              <a:t>Job &amp; Family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kern="1200" spc="30" dirty="0">
              <a:latin typeface="+mn-lt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kern="1200" spc="30" dirty="0">
              <a:latin typeface="+mn-lt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kern="1200" spc="30" dirty="0">
              <a:latin typeface="+mn-lt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kern="1200" spc="30" dirty="0">
              <a:latin typeface="+mn-lt"/>
              <a:ea typeface="+mn-ea"/>
            </a:endParaRPr>
          </a:p>
        </p:txBody>
      </p:sp>
      <p:sp>
        <p:nvSpPr>
          <p:cNvPr id="19461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64075" y="2816225"/>
            <a:ext cx="4022725" cy="320992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>
                <a:latin typeface="+mn-lt"/>
                <a:ea typeface="+mn-ea"/>
              </a:rPr>
              <a:t>Dawn Huston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>
                <a:latin typeface="+mn-lt"/>
                <a:ea typeface="+mn-ea"/>
              </a:rPr>
              <a:t>Joyce Bowens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>
                <a:latin typeface="+mn-lt"/>
                <a:ea typeface="+mn-ea"/>
              </a:rPr>
              <a:t>Teri Morgan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>
                <a:latin typeface="+mn-lt"/>
                <a:ea typeface="+mn-ea"/>
              </a:rPr>
              <a:t>Gus Comstock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/>
              <a:t>Mike Schuiling</a:t>
            </a:r>
            <a:endParaRPr lang="en-US" sz="19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/>
              <a:t>Tim Hansley</a:t>
            </a:r>
            <a:endParaRPr lang="en-US" sz="19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>
                <a:latin typeface="+mn-lt"/>
                <a:ea typeface="+mn-ea"/>
              </a:rPr>
              <a:t>Brian Gallagher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>
                <a:latin typeface="+mn-lt"/>
                <a:ea typeface="+mn-ea"/>
              </a:rPr>
              <a:t>Tiffany Jenkins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>
                <a:latin typeface="+mn-lt"/>
                <a:ea typeface="+mn-ea"/>
              </a:rPr>
              <a:t>Jack Prim/Jon Melvin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/>
              <a:t>Si Kille</a:t>
            </a:r>
            <a:endParaRPr lang="en-US" sz="1900" kern="1200" spc="30" dirty="0">
              <a:latin typeface="+mn-lt"/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kern="1200" spc="30" dirty="0">
                <a:latin typeface="+mn-lt"/>
                <a:ea typeface="+mn-ea"/>
              </a:rPr>
              <a:t>Shancie Jenkins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2020888"/>
            <a:ext cx="4022725" cy="703262"/>
          </a:xfrm>
          <a:ln w="98425" cmpd="thinThick">
            <a:miter lim="800000"/>
          </a:ln>
        </p:spPr>
        <p:txBody>
          <a:bodyPr anchor="ctr" anchorCtr="0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b="1" kern="1200" spc="200">
                <a:latin typeface="+mj-lt"/>
                <a:ea typeface="+mj-ea"/>
                <a:cs typeface="Tunga" pitchFamily="2"/>
              </a:rPr>
              <a:t>Department</a:t>
            </a:r>
            <a:endParaRPr lang="en-US" sz="3200" b="1" kern="1200" spc="200" dirty="0">
              <a:latin typeface="+mj-lt"/>
              <a:ea typeface="+mj-ea"/>
              <a:cs typeface="Tunga" pitchFamily="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664075" y="2020888"/>
            <a:ext cx="4022725" cy="703262"/>
          </a:xfrm>
          <a:ln w="98425" cmpd="thinThick">
            <a:miter lim="800000"/>
          </a:ln>
        </p:spPr>
        <p:txBody>
          <a:bodyPr anchor="ctr" anchorCtr="0"/>
          <a:lstStyle/>
          <a:p>
            <a:pPr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b="1" kern="1200" spc="200">
                <a:latin typeface="+mj-lt"/>
                <a:ea typeface="+mj-ea"/>
                <a:cs typeface="Tunga" pitchFamily="2"/>
              </a:rPr>
              <a:t>Name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cap="all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Delaware Co. Directors</a:t>
            </a:r>
            <a:endParaRPr lang="en-US" kern="1200" cap="all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020888"/>
            <a:ext cx="8229600" cy="407511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*  More deliberative approach to our meetings</a:t>
            </a:r>
          </a:p>
          <a:p>
            <a:pPr eaLnBrk="1" hangingPunct="1"/>
            <a:r>
              <a:rPr lang="en-US" sz="2400" dirty="0"/>
              <a:t>*  Work Sessions – twice monthly: Open free discussion</a:t>
            </a:r>
          </a:p>
          <a:p>
            <a:pPr eaLnBrk="1" hangingPunct="1"/>
            <a:r>
              <a:rPr lang="en-US" sz="2400" dirty="0"/>
              <a:t>*  Added Communications Manager &amp; Fiscal Services Director</a:t>
            </a:r>
          </a:p>
          <a:p>
            <a:pPr eaLnBrk="1" hangingPunct="1"/>
            <a:r>
              <a:rPr lang="en-US" sz="2400" dirty="0"/>
              <a:t>*  Collaboration with Columbus 2020 for economic development</a:t>
            </a:r>
          </a:p>
          <a:p>
            <a:pPr eaLnBrk="1" hangingPunct="1"/>
            <a:r>
              <a:rPr lang="en-US" sz="2400" dirty="0"/>
              <a:t>*  Continue to improve  relationship with local partners</a:t>
            </a:r>
          </a:p>
          <a:p>
            <a:pPr eaLnBrk="1" hangingPunct="1"/>
            <a:r>
              <a:rPr lang="en-US" sz="2400" dirty="0"/>
              <a:t>Completed expansion of fiber in Rt. 23 corridor</a:t>
            </a:r>
          </a:p>
          <a:p>
            <a:pPr eaLnBrk="1" hangingPunct="1"/>
            <a:r>
              <a:rPr lang="en-US" sz="2400" dirty="0"/>
              <a:t>Set aside $23 million in road funds &amp; $3 million in “rainy day fund)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cap="all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Accomplishments in 2011-12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kern="1200" cap="all" dirty="0">
                <a:solidFill>
                  <a:schemeClr val="bg1"/>
                </a:solidFill>
                <a:latin typeface="Arial Black" pitchFamily="34" charset="0"/>
                <a:ea typeface="+mj-ea"/>
              </a:rPr>
              <a:t>2013 General Fund Budget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$69.6 million General Fund 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Bond Rating: </a:t>
            </a: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</a:rPr>
              <a:t>S&amp;P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AAA (Only 2</a:t>
            </a:r>
            <a:r>
              <a:rPr lang="en-US" sz="2400" baseline="30000" dirty="0">
                <a:solidFill>
                  <a:schemeClr val="bg1"/>
                </a:solidFill>
                <a:latin typeface="Arial Black" pitchFamily="34" charset="0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county in Ohio)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Major Sources of Revenue (2012)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Sales Tax: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$43,873,148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Property Tax: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$9,648,816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Total property tax collected in county $368,916,465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Conveyance Fees: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$2,963,619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  <a:latin typeface="Arial Black" pitchFamily="34" charset="0"/>
              </a:rPr>
              <a:t>Other Fees &amp; Interest: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$7,673,437 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457200" y="12954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479" tIns="41239" rIns="82479" bIns="41239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Population in 2012:   182,000 </a:t>
            </a:r>
            <a:r>
              <a:rPr lang="en-US" sz="12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(4% growth 2010-12)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2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		</a:t>
            </a:r>
            <a:r>
              <a:rPr lang="en-US" sz="16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( 57% increase since 2000; </a:t>
            </a:r>
            <a:r>
              <a:rPr lang="en-US" sz="1600" u="sng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160% since 1990</a:t>
            </a:r>
            <a:r>
              <a:rPr lang="en-US" sz="16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 dirty="0">
              <a:effectLst>
                <a:outerShdw blurRad="38100" dist="38100" dir="2700000" algn="tl">
                  <a:srgbClr val="46464A"/>
                </a:outerShdw>
              </a:effectLst>
              <a:latin typeface="Arial Blac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Only 12 states with more counties than Ohio:  </a:t>
            </a:r>
            <a:r>
              <a:rPr lang="en-US" sz="14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(Largest: Cuyahoga </a:t>
            </a:r>
            <a:r>
              <a:rPr lang="en-US" sz="1400" dirty="0" err="1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1.3M</a:t>
            </a:r>
            <a:r>
              <a:rPr lang="en-US" sz="14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; Smallest :Vinton 13,000)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Unemployment </a:t>
            </a:r>
            <a:r>
              <a:rPr lang="en-US" sz="36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4.9%</a:t>
            </a:r>
            <a:r>
              <a:rPr lang="en-US" sz="28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   </a:t>
            </a:r>
            <a:r>
              <a:rPr lang="en-US" sz="14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(Lowest in Ohio)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72,153</a:t>
            </a:r>
            <a:r>
              <a:rPr lang="en-US" sz="28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jobs in the county;  </a:t>
            </a:r>
            <a:r>
              <a:rPr lang="en-US" sz="36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10,261 </a:t>
            </a:r>
            <a:r>
              <a:rPr lang="en-US" sz="14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are retail jobs;</a:t>
            </a:r>
            <a:r>
              <a:rPr lang="en-US" sz="20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74% </a:t>
            </a:r>
            <a:r>
              <a:rPr lang="en-US" sz="14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of all jobs are filled by outside residents  </a:t>
            </a:r>
            <a:r>
              <a:rPr lang="en-US" sz="32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91,000</a:t>
            </a:r>
            <a:r>
              <a:rPr lang="en-US" sz="14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 workers in the county and </a:t>
            </a:r>
            <a:r>
              <a:rPr lang="en-US" sz="32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76% </a:t>
            </a:r>
            <a:r>
              <a:rPr lang="en-US" sz="1400" dirty="0">
                <a:effectLst>
                  <a:outerShdw blurRad="38100" dist="38100" dir="2700000" algn="tl">
                    <a:srgbClr val="46464A"/>
                  </a:outerShdw>
                </a:effectLst>
                <a:latin typeface="Arial Black" pitchFamily="34" charset="0"/>
              </a:rPr>
              <a:t>work outside the county.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600" dirty="0">
              <a:effectLst>
                <a:outerShdw blurRad="38100" dist="38100" dir="2700000" algn="tl">
                  <a:srgbClr val="46464A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Delaware County Ohio: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150"/>
            <a:ext cx="88392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BlackTie">
  <a:themeElements>
    <a:clrScheme name="1_BlackTie 1">
      <a:dk1>
        <a:srgbClr val="46464A"/>
      </a:dk1>
      <a:lt1>
        <a:srgbClr val="FFFFFF"/>
      </a:lt1>
      <a:dk2>
        <a:srgbClr val="000000"/>
      </a:dk2>
      <a:lt2>
        <a:srgbClr val="E3DCCF"/>
      </a:lt2>
      <a:accent1>
        <a:srgbClr val="6F6F74"/>
      </a:accent1>
      <a:accent2>
        <a:srgbClr val="A7B789"/>
      </a:accent2>
      <a:accent3>
        <a:srgbClr val="AAAAAA"/>
      </a:accent3>
      <a:accent4>
        <a:srgbClr val="DADADA"/>
      </a:accent4>
      <a:accent5>
        <a:srgbClr val="BBBBBC"/>
      </a:accent5>
      <a:accent6>
        <a:srgbClr val="97A67C"/>
      </a:accent6>
      <a:hlink>
        <a:srgbClr val="67AABF"/>
      </a:hlink>
      <a:folHlink>
        <a:srgbClr val="B1B5AB"/>
      </a:folHlink>
    </a:clrScheme>
    <a:fontScheme name="1_BlackTie">
      <a:majorFont>
        <a:latin typeface="Garamond"/>
        <a:ea typeface="Tunga"/>
        <a:cs typeface="Tunga"/>
      </a:majorFont>
      <a:minorFont>
        <a:latin typeface="Garamond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ckTie 1">
        <a:dk1>
          <a:srgbClr val="46464A"/>
        </a:dk1>
        <a:lt1>
          <a:srgbClr val="FFFFFF"/>
        </a:lt1>
        <a:dk2>
          <a:srgbClr val="000000"/>
        </a:dk2>
        <a:lt2>
          <a:srgbClr val="E3DCCF"/>
        </a:lt2>
        <a:accent1>
          <a:srgbClr val="6F6F74"/>
        </a:accent1>
        <a:accent2>
          <a:srgbClr val="A7B789"/>
        </a:accent2>
        <a:accent3>
          <a:srgbClr val="AAAAAA"/>
        </a:accent3>
        <a:accent4>
          <a:srgbClr val="DADADA"/>
        </a:accent4>
        <a:accent5>
          <a:srgbClr val="BBBBBC"/>
        </a:accent5>
        <a:accent6>
          <a:srgbClr val="97A67C"/>
        </a:accent6>
        <a:hlink>
          <a:srgbClr val="67AABF"/>
        </a:hlink>
        <a:folHlink>
          <a:srgbClr val="B1B5A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"/>
        <a:ea typeface="Tunga"/>
        <a:cs typeface="Tunga"/>
      </a:majorFont>
      <a:minorFont>
        <a:latin typeface=""/>
        <a:ea typeface=""/>
        <a:cs typeface="Tahoma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3111</TotalTime>
  <Words>676</Words>
  <Application>Microsoft Office PowerPoint</Application>
  <PresentationFormat>On-screen Show (4:3)</PresentationFormat>
  <Paragraphs>142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Garamond</vt:lpstr>
      <vt:lpstr>Times New Roman</vt:lpstr>
      <vt:lpstr>Wingdings 2</vt:lpstr>
      <vt:lpstr>1_BlackTie</vt:lpstr>
      <vt:lpstr>BlackTie</vt:lpstr>
      <vt:lpstr>Acrobat Document</vt:lpstr>
      <vt:lpstr>County Update</vt:lpstr>
      <vt:lpstr>PowerPoint Presentation</vt:lpstr>
      <vt:lpstr>PowerPoint Presentation</vt:lpstr>
      <vt:lpstr>Delaware Co. Directors</vt:lpstr>
      <vt:lpstr>Accomplishments in 2011-12</vt:lpstr>
      <vt:lpstr>2013 General Fund Budget</vt:lpstr>
      <vt:lpstr>PowerPoint Presentation</vt:lpstr>
      <vt:lpstr>PowerPoint Presentation</vt:lpstr>
      <vt:lpstr>PowerPoint Presentation</vt:lpstr>
      <vt:lpstr>Housing Starts</vt:lpstr>
      <vt:lpstr>Licenses &amp; Permits</vt:lpstr>
      <vt:lpstr>Economic Development</vt:lpstr>
      <vt:lpstr>Department Highlights</vt:lpstr>
      <vt:lpstr>9-1-1 Center</vt:lpstr>
      <vt:lpstr>DCEMS Emergency Medical Services</vt:lpstr>
      <vt:lpstr>Looking Ahead &amp; Legislative agenda for  CCAO Counties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gcomstock</dc:creator>
  <cp:lastModifiedBy>Kris Plotner</cp:lastModifiedBy>
  <cp:revision>311</cp:revision>
  <dcterms:created xsi:type="dcterms:W3CDTF">2011-03-01T19:55:38Z</dcterms:created>
  <dcterms:modified xsi:type="dcterms:W3CDTF">2019-12-30T21:41:31Z</dcterms:modified>
</cp:coreProperties>
</file>